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0" r:id="rId2"/>
    <p:sldId id="281" r:id="rId3"/>
    <p:sldId id="295" r:id="rId4"/>
    <p:sldId id="296" r:id="rId5"/>
    <p:sldId id="297" r:id="rId6"/>
    <p:sldId id="298" r:id="rId7"/>
    <p:sldId id="299" r:id="rId8"/>
    <p:sldId id="300" r:id="rId9"/>
    <p:sldId id="274" r:id="rId10"/>
    <p:sldId id="301" r:id="rId11"/>
    <p:sldId id="302" r:id="rId12"/>
    <p:sldId id="303" r:id="rId13"/>
    <p:sldId id="304" r:id="rId14"/>
    <p:sldId id="305" r:id="rId15"/>
    <p:sldId id="29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杨聪晖" initials="杨聪晖" lastIdx="1" clrIdx="0"/>
  <p:cmAuthor id="2" name="xiangyuanhong" initials="x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466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758" autoAdjust="0"/>
  </p:normalViewPr>
  <p:slideViewPr>
    <p:cSldViewPr snapToGrid="0">
      <p:cViewPr varScale="1">
        <p:scale>
          <a:sx n="109" d="100"/>
          <a:sy n="109" d="100"/>
        </p:scale>
        <p:origin x="1398" y="78"/>
      </p:cViewPr>
      <p:guideLst>
        <p:guide orient="horz" pos="2160"/>
        <p:guide pos="287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846" y="-78"/>
      </p:cViewPr>
      <p:guideLst>
        <p:guide orient="horz" pos="2880"/>
        <p:guide pos="215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479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楷体_GB2312" panose="0201060903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楷体_GB2312" panose="02010609030101010101" pitchFamily="49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楷体_GB2312" panose="0201060903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楷体_GB2312" panose="02010609030101010101" pitchFamily="49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00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楷体_GB2312" panose="02010609030101010101" pitchFamily="49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楷体_GB2312" panose="02010609030101010101" pitchFamily="49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楷体_GB2312" panose="02010609030101010101" pitchFamily="49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楷体_GB2312" panose="02010609030101010101" pitchFamily="49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楷体_GB2312" panose="02010609030101010101" pitchFamily="49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3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32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90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12" y="6309320"/>
            <a:ext cx="2400667" cy="325031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285750" y="184280"/>
            <a:ext cx="4381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1.1.2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认识信息</a:t>
            </a: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楷体_GB2312" panose="02010609030101010101" pitchFamily="49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楷体_GB2312" panose="02010609030101010101" pitchFamily="49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285750" y="184280"/>
            <a:ext cx="4381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1.1.2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认识信息</a:t>
            </a: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楷体_GB2312" panose="02010609030101010101" pitchFamily="49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楷体_GB2312" panose="02010609030101010101" pitchFamily="49" charset="-122"/>
            </a:endParaRPr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15" y="-61612"/>
            <a:ext cx="9401398" cy="69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/>
        </p:nvSpPr>
        <p:spPr>
          <a:xfrm>
            <a:off x="409575" y="2197100"/>
            <a:ext cx="8325485" cy="305625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Aft>
                <a:spcPts val="0"/>
              </a:spcAft>
              <a:buNone/>
            </a:pPr>
            <a:r>
              <a:rPr lang="zh-CN" altLang="en-US" sz="2000" b="1" cap="all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案例一</a:t>
            </a:r>
          </a:p>
          <a:p>
            <a:pPr marL="0" indent="0" algn="just" fontAlgn="auto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</a:t>
            </a:r>
            <a:r>
              <a:rPr lang="zh-CN" altLang="en-US" sz="2000" b="1" dirty="0" smtClean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小许</a:t>
            </a: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连续收到来自某通信运营商官方号码的短信。短信称，他已成功订阅一项“手机报半年包”服务，并且实时扣费造成手机余额不足，只要回复“取消+验证码”即可退订该项服务，且3分钟之内退订免费。紧接着，小许又收到了来自该号码的</a:t>
            </a:r>
            <a:r>
              <a:rPr lang="en-US" altLang="zh-CN" sz="20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位数字验证码。小许并未多想，便编辑短信回复了过去。原以为成功避免了一次手机用户经常遇到的“吸费业务”</a:t>
            </a:r>
            <a:r>
              <a:rPr lang="zh-CN" altLang="en-US" sz="2000" b="1" dirty="0" smtClean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，哪知自己</a:t>
            </a: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的手机突然显示“无服务”，无论重启多少次都没有响应</a:t>
            </a:r>
            <a:r>
              <a:rPr lang="zh-CN" altLang="en-US" sz="2000" b="1" dirty="0" smtClean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。随后，小许的网</a:t>
            </a: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银</a:t>
            </a:r>
            <a:r>
              <a:rPr lang="zh-CN" altLang="en-US" sz="2000" b="1" dirty="0" smtClean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账户资金</a:t>
            </a: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全部被转移。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4040" y="1475105"/>
            <a:ext cx="35013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b="1" cap="all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  <a:sym typeface="+mn-ea"/>
              </a:rPr>
              <a:t>信息的价值和效用因人而异。</a:t>
            </a:r>
            <a:endParaRPr lang="zh-CN" altLang="en-US" sz="2000" b="1" cap="all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</p:txBody>
      </p:sp>
      <p:sp>
        <p:nvSpPr>
          <p:cNvPr id="6" name="等腰三角形 8"/>
          <p:cNvSpPr/>
          <p:nvPr/>
        </p:nvSpPr>
        <p:spPr>
          <a:xfrm rot="5400000">
            <a:off x="390358" y="159163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424815" y="2200910"/>
            <a:ext cx="8295005" cy="235394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000" b="1" cap="all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案例二</a:t>
            </a:r>
          </a:p>
          <a:p>
            <a:pPr marL="0" indent="0" algn="just"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  <a:sym typeface="+mn-ea"/>
              </a:rPr>
              <a:t>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</a:t>
            </a:r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2016年，某支付平台官方宣布了一个重大福利：将为在双11当天完成第1亿笔支付的用户全年免单，这个幸运被北京的王女士遇上了，但是王女士以为自己遇上了网络诈骗，还告诉工作人员不要再给她打电话了。客服感慨：“终于体会到有钱送不出去的感觉</a:t>
            </a:r>
            <a:r>
              <a:rPr lang="zh-CN" altLang="en-US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了</a:t>
            </a:r>
            <a:r>
              <a:rPr lang="en-US" altLang="zh-CN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……</a:t>
            </a:r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哪怕你把额度用完我也认了，求求你赶紧接我电话吧。”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4040" y="1475105"/>
            <a:ext cx="35013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b="1" cap="all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  <a:sym typeface="+mn-ea"/>
              </a:rPr>
              <a:t>信息的价值和效用因人而异。</a:t>
            </a:r>
            <a:endParaRPr lang="zh-CN" altLang="en-US" sz="2000" b="1" cap="all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</p:txBody>
      </p:sp>
      <p:sp>
        <p:nvSpPr>
          <p:cNvPr id="6" name="等腰三角形 8"/>
          <p:cNvSpPr/>
          <p:nvPr/>
        </p:nvSpPr>
        <p:spPr>
          <a:xfrm rot="5400000">
            <a:off x="390358" y="159163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57250" y="1371600"/>
            <a:ext cx="7429500" cy="65913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课堂总结</a:t>
            </a:r>
          </a:p>
        </p:txBody>
      </p:sp>
      <p:grpSp>
        <p:nvGrpSpPr>
          <p:cNvPr id="4" name="Group 3"/>
          <p:cNvGrpSpPr/>
          <p:nvPr/>
        </p:nvGrpSpPr>
        <p:grpSpPr bwMode="auto">
          <a:xfrm>
            <a:off x="1297781" y="2228762"/>
            <a:ext cx="6241256" cy="3451622"/>
            <a:chOff x="0" y="0"/>
            <a:chExt cx="5383" cy="2984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2839" y="624"/>
              <a:ext cx="2544" cy="1926"/>
            </a:xfrm>
            <a:prstGeom prst="roundRect">
              <a:avLst>
                <a:gd name="adj" fmla="val 5856"/>
              </a:avLst>
            </a:prstGeom>
            <a:solidFill>
              <a:srgbClr val="FFFFFF"/>
            </a:solidFill>
            <a:ln w="9525" cmpd="sng">
              <a:solidFill>
                <a:srgbClr val="000000"/>
              </a:solidFill>
              <a:prstDash val="dash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1350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endParaRPr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 flipH="1">
              <a:off x="1780" y="581"/>
              <a:ext cx="627" cy="526"/>
            </a:xfrm>
            <a:prstGeom prst="curvedRightArrow">
              <a:avLst>
                <a:gd name="adj1" fmla="val 16542"/>
                <a:gd name="adj2" fmla="val 38977"/>
                <a:gd name="adj3" fmla="val 33846"/>
              </a:avLst>
            </a:prstGeom>
            <a:gradFill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135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579" y="604"/>
              <a:ext cx="627" cy="526"/>
            </a:xfrm>
            <a:prstGeom prst="curvedRightArrow">
              <a:avLst>
                <a:gd name="adj1" fmla="val 19583"/>
                <a:gd name="adj2" fmla="val 44676"/>
                <a:gd name="adj3" fmla="val 33652"/>
              </a:avLst>
            </a:prstGeom>
            <a:gradFill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135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endParaRPr>
            </a:p>
          </p:txBody>
        </p:sp>
        <p:grpSp>
          <p:nvGrpSpPr>
            <p:cNvPr id="8" name="Group 7"/>
            <p:cNvGrpSpPr/>
            <p:nvPr/>
          </p:nvGrpSpPr>
          <p:grpSpPr bwMode="auto">
            <a:xfrm>
              <a:off x="541" y="1238"/>
              <a:ext cx="1892" cy="1746"/>
              <a:chOff x="0" y="0"/>
              <a:chExt cx="3780" cy="3490"/>
            </a:xfrm>
          </p:grpSpPr>
          <p:grpSp>
            <p:nvGrpSpPr>
              <p:cNvPr id="16" name="Group 8"/>
              <p:cNvGrpSpPr/>
              <p:nvPr/>
            </p:nvGrpSpPr>
            <p:grpSpPr bwMode="auto">
              <a:xfrm>
                <a:off x="220" y="1497"/>
                <a:ext cx="3406" cy="1993"/>
                <a:chOff x="0" y="0"/>
                <a:chExt cx="3406" cy="1993"/>
              </a:xfrm>
            </p:grpSpPr>
            <p:sp>
              <p:nvSpPr>
                <p:cNvPr id="29" name="Freeform 9"/>
                <p:cNvSpPr/>
                <p:nvPr/>
              </p:nvSpPr>
              <p:spPr bwMode="auto">
                <a:xfrm>
                  <a:off x="0" y="671"/>
                  <a:ext cx="1338" cy="1322"/>
                </a:xfrm>
                <a:custGeom>
                  <a:avLst/>
                  <a:gdLst>
                    <a:gd name="T0" fmla="*/ 51 w 1323"/>
                    <a:gd name="T1" fmla="*/ 367 h 1322"/>
                    <a:gd name="T2" fmla="*/ 1323 w 1323"/>
                    <a:gd name="T3" fmla="*/ 1322 h 1322"/>
                    <a:gd name="T4" fmla="*/ 1323 w 1323"/>
                    <a:gd name="T5" fmla="*/ 974 h 1322"/>
                    <a:gd name="T6" fmla="*/ 0 w 1323"/>
                    <a:gd name="T7" fmla="*/ 0 h 1322"/>
                    <a:gd name="T8" fmla="*/ 51 w 1323"/>
                    <a:gd name="T9" fmla="*/ 367 h 1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3" h="1322">
                      <a:moveTo>
                        <a:pt x="51" y="367"/>
                      </a:moveTo>
                      <a:lnTo>
                        <a:pt x="1323" y="1322"/>
                      </a:lnTo>
                      <a:lnTo>
                        <a:pt x="1323" y="974"/>
                      </a:lnTo>
                      <a:lnTo>
                        <a:pt x="0" y="0"/>
                      </a:lnTo>
                      <a:lnTo>
                        <a:pt x="51" y="36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  <p:sp>
              <p:nvSpPr>
                <p:cNvPr id="30" name="Freeform 10"/>
                <p:cNvSpPr/>
                <p:nvPr/>
              </p:nvSpPr>
              <p:spPr bwMode="auto">
                <a:xfrm>
                  <a:off x="1323" y="569"/>
                  <a:ext cx="2083" cy="1418"/>
                </a:xfrm>
                <a:custGeom>
                  <a:avLst/>
                  <a:gdLst>
                    <a:gd name="T0" fmla="*/ 0 w 2083"/>
                    <a:gd name="T1" fmla="*/ 1070 h 1418"/>
                    <a:gd name="T2" fmla="*/ 2083 w 2083"/>
                    <a:gd name="T3" fmla="*/ 0 h 1418"/>
                    <a:gd name="T4" fmla="*/ 2045 w 2083"/>
                    <a:gd name="T5" fmla="*/ 355 h 1418"/>
                    <a:gd name="T6" fmla="*/ 7 w 2083"/>
                    <a:gd name="T7" fmla="*/ 1418 h 1418"/>
                    <a:gd name="T8" fmla="*/ 0 w 2083"/>
                    <a:gd name="T9" fmla="*/ 1070 h 1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83" h="1418">
                      <a:moveTo>
                        <a:pt x="0" y="1070"/>
                      </a:moveTo>
                      <a:lnTo>
                        <a:pt x="2083" y="0"/>
                      </a:lnTo>
                      <a:lnTo>
                        <a:pt x="2045" y="355"/>
                      </a:lnTo>
                      <a:lnTo>
                        <a:pt x="7" y="1418"/>
                      </a:lnTo>
                      <a:lnTo>
                        <a:pt x="0" y="107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  <p:sp>
              <p:nvSpPr>
                <p:cNvPr id="31" name="Freeform 11"/>
                <p:cNvSpPr/>
                <p:nvPr/>
              </p:nvSpPr>
              <p:spPr bwMode="auto">
                <a:xfrm>
                  <a:off x="0" y="0"/>
                  <a:ext cx="3406" cy="1639"/>
                </a:xfrm>
                <a:custGeom>
                  <a:avLst/>
                  <a:gdLst>
                    <a:gd name="T0" fmla="*/ 1323 w 3406"/>
                    <a:gd name="T1" fmla="*/ 1639 h 1639"/>
                    <a:gd name="T2" fmla="*/ 0 w 3406"/>
                    <a:gd name="T3" fmla="*/ 671 h 1639"/>
                    <a:gd name="T4" fmla="*/ 1969 w 3406"/>
                    <a:gd name="T5" fmla="*/ 0 h 1639"/>
                    <a:gd name="T6" fmla="*/ 3406 w 3406"/>
                    <a:gd name="T7" fmla="*/ 569 h 1639"/>
                    <a:gd name="T8" fmla="*/ 1323 w 3406"/>
                    <a:gd name="T9" fmla="*/ 1639 h 1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06" h="1639">
                      <a:moveTo>
                        <a:pt x="1323" y="1639"/>
                      </a:moveTo>
                      <a:lnTo>
                        <a:pt x="0" y="671"/>
                      </a:lnTo>
                      <a:lnTo>
                        <a:pt x="1969" y="0"/>
                      </a:lnTo>
                      <a:lnTo>
                        <a:pt x="3406" y="569"/>
                      </a:lnTo>
                      <a:lnTo>
                        <a:pt x="1323" y="163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</p:grpSp>
          <p:grpSp>
            <p:nvGrpSpPr>
              <p:cNvPr id="17" name="Group 12"/>
              <p:cNvGrpSpPr/>
              <p:nvPr/>
            </p:nvGrpSpPr>
            <p:grpSpPr bwMode="auto">
              <a:xfrm>
                <a:off x="147" y="1010"/>
                <a:ext cx="3527" cy="1993"/>
                <a:chOff x="0" y="0"/>
                <a:chExt cx="3406" cy="1993"/>
              </a:xfrm>
            </p:grpSpPr>
            <p:sp>
              <p:nvSpPr>
                <p:cNvPr id="26" name="Freeform 13"/>
                <p:cNvSpPr/>
                <p:nvPr/>
              </p:nvSpPr>
              <p:spPr bwMode="auto">
                <a:xfrm>
                  <a:off x="0" y="671"/>
                  <a:ext cx="1338" cy="1322"/>
                </a:xfrm>
                <a:custGeom>
                  <a:avLst/>
                  <a:gdLst>
                    <a:gd name="T0" fmla="*/ 51 w 1323"/>
                    <a:gd name="T1" fmla="*/ 367 h 1322"/>
                    <a:gd name="T2" fmla="*/ 1323 w 1323"/>
                    <a:gd name="T3" fmla="*/ 1322 h 1322"/>
                    <a:gd name="T4" fmla="*/ 1323 w 1323"/>
                    <a:gd name="T5" fmla="*/ 974 h 1322"/>
                    <a:gd name="T6" fmla="*/ 0 w 1323"/>
                    <a:gd name="T7" fmla="*/ 0 h 1322"/>
                    <a:gd name="T8" fmla="*/ 51 w 1323"/>
                    <a:gd name="T9" fmla="*/ 367 h 1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3" h="1322">
                      <a:moveTo>
                        <a:pt x="51" y="367"/>
                      </a:moveTo>
                      <a:lnTo>
                        <a:pt x="1323" y="1322"/>
                      </a:lnTo>
                      <a:lnTo>
                        <a:pt x="1323" y="974"/>
                      </a:lnTo>
                      <a:lnTo>
                        <a:pt x="0" y="0"/>
                      </a:lnTo>
                      <a:lnTo>
                        <a:pt x="51" y="367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1323" y="569"/>
                  <a:ext cx="2083" cy="1418"/>
                </a:xfrm>
                <a:custGeom>
                  <a:avLst/>
                  <a:gdLst>
                    <a:gd name="T0" fmla="*/ 0 w 2083"/>
                    <a:gd name="T1" fmla="*/ 1070 h 1418"/>
                    <a:gd name="T2" fmla="*/ 2083 w 2083"/>
                    <a:gd name="T3" fmla="*/ 0 h 1418"/>
                    <a:gd name="T4" fmla="*/ 2045 w 2083"/>
                    <a:gd name="T5" fmla="*/ 355 h 1418"/>
                    <a:gd name="T6" fmla="*/ 7 w 2083"/>
                    <a:gd name="T7" fmla="*/ 1418 h 1418"/>
                    <a:gd name="T8" fmla="*/ 0 w 2083"/>
                    <a:gd name="T9" fmla="*/ 1070 h 1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83" h="1418">
                      <a:moveTo>
                        <a:pt x="0" y="1070"/>
                      </a:moveTo>
                      <a:lnTo>
                        <a:pt x="2083" y="0"/>
                      </a:lnTo>
                      <a:lnTo>
                        <a:pt x="2045" y="355"/>
                      </a:lnTo>
                      <a:lnTo>
                        <a:pt x="7" y="1418"/>
                      </a:lnTo>
                      <a:lnTo>
                        <a:pt x="0" y="10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  <p:sp>
              <p:nvSpPr>
                <p:cNvPr id="28" name="Freeform 15"/>
                <p:cNvSpPr/>
                <p:nvPr/>
              </p:nvSpPr>
              <p:spPr bwMode="auto">
                <a:xfrm>
                  <a:off x="0" y="0"/>
                  <a:ext cx="3406" cy="1639"/>
                </a:xfrm>
                <a:custGeom>
                  <a:avLst/>
                  <a:gdLst>
                    <a:gd name="T0" fmla="*/ 1323 w 3406"/>
                    <a:gd name="T1" fmla="*/ 1639 h 1639"/>
                    <a:gd name="T2" fmla="*/ 0 w 3406"/>
                    <a:gd name="T3" fmla="*/ 671 h 1639"/>
                    <a:gd name="T4" fmla="*/ 1969 w 3406"/>
                    <a:gd name="T5" fmla="*/ 0 h 1639"/>
                    <a:gd name="T6" fmla="*/ 3406 w 3406"/>
                    <a:gd name="T7" fmla="*/ 569 h 1639"/>
                    <a:gd name="T8" fmla="*/ 1323 w 3406"/>
                    <a:gd name="T9" fmla="*/ 1639 h 1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06" h="1639">
                      <a:moveTo>
                        <a:pt x="1323" y="1639"/>
                      </a:moveTo>
                      <a:lnTo>
                        <a:pt x="0" y="671"/>
                      </a:lnTo>
                      <a:lnTo>
                        <a:pt x="1969" y="0"/>
                      </a:lnTo>
                      <a:lnTo>
                        <a:pt x="3406" y="569"/>
                      </a:lnTo>
                      <a:lnTo>
                        <a:pt x="1323" y="1639"/>
                      </a:lnTo>
                      <a:close/>
                    </a:path>
                  </a:pathLst>
                </a:custGeom>
                <a:solidFill>
                  <a:srgbClr val="B4B4B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</p:grpSp>
          <p:grpSp>
            <p:nvGrpSpPr>
              <p:cNvPr id="18" name="Group 16"/>
              <p:cNvGrpSpPr/>
              <p:nvPr/>
            </p:nvGrpSpPr>
            <p:grpSpPr bwMode="auto">
              <a:xfrm>
                <a:off x="73" y="506"/>
                <a:ext cx="3653" cy="1993"/>
                <a:chOff x="0" y="0"/>
                <a:chExt cx="3406" cy="1993"/>
              </a:xfrm>
            </p:grpSpPr>
            <p:sp>
              <p:nvSpPr>
                <p:cNvPr id="23" name="Freeform 17"/>
                <p:cNvSpPr/>
                <p:nvPr/>
              </p:nvSpPr>
              <p:spPr bwMode="auto">
                <a:xfrm>
                  <a:off x="0" y="671"/>
                  <a:ext cx="1338" cy="1322"/>
                </a:xfrm>
                <a:custGeom>
                  <a:avLst/>
                  <a:gdLst>
                    <a:gd name="T0" fmla="*/ 51 w 1323"/>
                    <a:gd name="T1" fmla="*/ 367 h 1322"/>
                    <a:gd name="T2" fmla="*/ 1323 w 1323"/>
                    <a:gd name="T3" fmla="*/ 1322 h 1322"/>
                    <a:gd name="T4" fmla="*/ 1323 w 1323"/>
                    <a:gd name="T5" fmla="*/ 974 h 1322"/>
                    <a:gd name="T6" fmla="*/ 0 w 1323"/>
                    <a:gd name="T7" fmla="*/ 0 h 1322"/>
                    <a:gd name="T8" fmla="*/ 51 w 1323"/>
                    <a:gd name="T9" fmla="*/ 367 h 1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3" h="1322">
                      <a:moveTo>
                        <a:pt x="51" y="367"/>
                      </a:moveTo>
                      <a:lnTo>
                        <a:pt x="1323" y="1322"/>
                      </a:lnTo>
                      <a:lnTo>
                        <a:pt x="1323" y="974"/>
                      </a:lnTo>
                      <a:lnTo>
                        <a:pt x="0" y="0"/>
                      </a:lnTo>
                      <a:lnTo>
                        <a:pt x="51" y="367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  <p:sp>
              <p:nvSpPr>
                <p:cNvPr id="24" name="Freeform 18"/>
                <p:cNvSpPr/>
                <p:nvPr/>
              </p:nvSpPr>
              <p:spPr bwMode="auto">
                <a:xfrm>
                  <a:off x="1323" y="569"/>
                  <a:ext cx="2083" cy="1418"/>
                </a:xfrm>
                <a:custGeom>
                  <a:avLst/>
                  <a:gdLst>
                    <a:gd name="T0" fmla="*/ 0 w 2083"/>
                    <a:gd name="T1" fmla="*/ 1070 h 1418"/>
                    <a:gd name="T2" fmla="*/ 2083 w 2083"/>
                    <a:gd name="T3" fmla="*/ 0 h 1418"/>
                    <a:gd name="T4" fmla="*/ 2045 w 2083"/>
                    <a:gd name="T5" fmla="*/ 355 h 1418"/>
                    <a:gd name="T6" fmla="*/ 7 w 2083"/>
                    <a:gd name="T7" fmla="*/ 1418 h 1418"/>
                    <a:gd name="T8" fmla="*/ 0 w 2083"/>
                    <a:gd name="T9" fmla="*/ 1070 h 1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83" h="1418">
                      <a:moveTo>
                        <a:pt x="0" y="1070"/>
                      </a:moveTo>
                      <a:lnTo>
                        <a:pt x="2083" y="0"/>
                      </a:lnTo>
                      <a:lnTo>
                        <a:pt x="2045" y="355"/>
                      </a:lnTo>
                      <a:lnTo>
                        <a:pt x="7" y="1418"/>
                      </a:lnTo>
                      <a:lnTo>
                        <a:pt x="0" y="107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  <p:sp>
              <p:nvSpPr>
                <p:cNvPr id="25" name="Freeform 19"/>
                <p:cNvSpPr/>
                <p:nvPr/>
              </p:nvSpPr>
              <p:spPr bwMode="auto">
                <a:xfrm>
                  <a:off x="0" y="0"/>
                  <a:ext cx="3406" cy="1639"/>
                </a:xfrm>
                <a:custGeom>
                  <a:avLst/>
                  <a:gdLst>
                    <a:gd name="T0" fmla="*/ 1323 w 3406"/>
                    <a:gd name="T1" fmla="*/ 1639 h 1639"/>
                    <a:gd name="T2" fmla="*/ 0 w 3406"/>
                    <a:gd name="T3" fmla="*/ 671 h 1639"/>
                    <a:gd name="T4" fmla="*/ 1969 w 3406"/>
                    <a:gd name="T5" fmla="*/ 0 h 1639"/>
                    <a:gd name="T6" fmla="*/ 3406 w 3406"/>
                    <a:gd name="T7" fmla="*/ 569 h 1639"/>
                    <a:gd name="T8" fmla="*/ 1323 w 3406"/>
                    <a:gd name="T9" fmla="*/ 1639 h 1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06" h="1639">
                      <a:moveTo>
                        <a:pt x="1323" y="1639"/>
                      </a:moveTo>
                      <a:lnTo>
                        <a:pt x="0" y="671"/>
                      </a:lnTo>
                      <a:lnTo>
                        <a:pt x="1969" y="0"/>
                      </a:lnTo>
                      <a:lnTo>
                        <a:pt x="3406" y="569"/>
                      </a:lnTo>
                      <a:lnTo>
                        <a:pt x="1323" y="16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</p:grpSp>
          <p:grpSp>
            <p:nvGrpSpPr>
              <p:cNvPr id="19" name="Group 20"/>
              <p:cNvGrpSpPr/>
              <p:nvPr/>
            </p:nvGrpSpPr>
            <p:grpSpPr bwMode="auto">
              <a:xfrm>
                <a:off x="0" y="0"/>
                <a:ext cx="3780" cy="1993"/>
                <a:chOff x="0" y="0"/>
                <a:chExt cx="3406" cy="1993"/>
              </a:xfrm>
            </p:grpSpPr>
            <p:sp>
              <p:nvSpPr>
                <p:cNvPr id="20" name="Freeform 21"/>
                <p:cNvSpPr/>
                <p:nvPr/>
              </p:nvSpPr>
              <p:spPr bwMode="auto">
                <a:xfrm>
                  <a:off x="0" y="671"/>
                  <a:ext cx="1338" cy="1322"/>
                </a:xfrm>
                <a:custGeom>
                  <a:avLst/>
                  <a:gdLst>
                    <a:gd name="T0" fmla="*/ 51 w 1323"/>
                    <a:gd name="T1" fmla="*/ 367 h 1322"/>
                    <a:gd name="T2" fmla="*/ 1323 w 1323"/>
                    <a:gd name="T3" fmla="*/ 1322 h 1322"/>
                    <a:gd name="T4" fmla="*/ 1323 w 1323"/>
                    <a:gd name="T5" fmla="*/ 974 h 1322"/>
                    <a:gd name="T6" fmla="*/ 0 w 1323"/>
                    <a:gd name="T7" fmla="*/ 0 h 1322"/>
                    <a:gd name="T8" fmla="*/ 51 w 1323"/>
                    <a:gd name="T9" fmla="*/ 367 h 1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3" h="1322">
                      <a:moveTo>
                        <a:pt x="51" y="367"/>
                      </a:moveTo>
                      <a:lnTo>
                        <a:pt x="1323" y="1322"/>
                      </a:lnTo>
                      <a:lnTo>
                        <a:pt x="1323" y="974"/>
                      </a:lnTo>
                      <a:lnTo>
                        <a:pt x="0" y="0"/>
                      </a:lnTo>
                      <a:lnTo>
                        <a:pt x="51" y="36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  <p:sp>
              <p:nvSpPr>
                <p:cNvPr id="21" name="Freeform 22"/>
                <p:cNvSpPr/>
                <p:nvPr/>
              </p:nvSpPr>
              <p:spPr bwMode="auto">
                <a:xfrm>
                  <a:off x="1323" y="569"/>
                  <a:ext cx="2083" cy="1418"/>
                </a:xfrm>
                <a:custGeom>
                  <a:avLst/>
                  <a:gdLst>
                    <a:gd name="T0" fmla="*/ 0 w 2083"/>
                    <a:gd name="T1" fmla="*/ 1070 h 1418"/>
                    <a:gd name="T2" fmla="*/ 2083 w 2083"/>
                    <a:gd name="T3" fmla="*/ 0 h 1418"/>
                    <a:gd name="T4" fmla="*/ 2045 w 2083"/>
                    <a:gd name="T5" fmla="*/ 355 h 1418"/>
                    <a:gd name="T6" fmla="*/ 7 w 2083"/>
                    <a:gd name="T7" fmla="*/ 1418 h 1418"/>
                    <a:gd name="T8" fmla="*/ 0 w 2083"/>
                    <a:gd name="T9" fmla="*/ 1070 h 1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83" h="1418">
                      <a:moveTo>
                        <a:pt x="0" y="1070"/>
                      </a:moveTo>
                      <a:lnTo>
                        <a:pt x="2083" y="0"/>
                      </a:lnTo>
                      <a:lnTo>
                        <a:pt x="2045" y="355"/>
                      </a:lnTo>
                      <a:lnTo>
                        <a:pt x="7" y="1418"/>
                      </a:lnTo>
                      <a:lnTo>
                        <a:pt x="0" y="107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  <p:sp>
              <p:nvSpPr>
                <p:cNvPr id="22" name="Freeform 23"/>
                <p:cNvSpPr/>
                <p:nvPr/>
              </p:nvSpPr>
              <p:spPr bwMode="auto">
                <a:xfrm>
                  <a:off x="0" y="0"/>
                  <a:ext cx="3406" cy="1639"/>
                </a:xfrm>
                <a:custGeom>
                  <a:avLst/>
                  <a:gdLst>
                    <a:gd name="T0" fmla="*/ 1323 w 3406"/>
                    <a:gd name="T1" fmla="*/ 1639 h 1639"/>
                    <a:gd name="T2" fmla="*/ 0 w 3406"/>
                    <a:gd name="T3" fmla="*/ 671 h 1639"/>
                    <a:gd name="T4" fmla="*/ 1969 w 3406"/>
                    <a:gd name="T5" fmla="*/ 0 h 1639"/>
                    <a:gd name="T6" fmla="*/ 3406 w 3406"/>
                    <a:gd name="T7" fmla="*/ 569 h 1639"/>
                    <a:gd name="T8" fmla="*/ 1323 w 3406"/>
                    <a:gd name="T9" fmla="*/ 1639 h 1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06" h="1639">
                      <a:moveTo>
                        <a:pt x="1323" y="1639"/>
                      </a:moveTo>
                      <a:lnTo>
                        <a:pt x="0" y="671"/>
                      </a:lnTo>
                      <a:lnTo>
                        <a:pt x="1969" y="0"/>
                      </a:lnTo>
                      <a:lnTo>
                        <a:pt x="3406" y="569"/>
                      </a:lnTo>
                      <a:lnTo>
                        <a:pt x="1323" y="163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6D6D6"/>
                    </a:gs>
                    <a:gs pos="100000">
                      <a:srgbClr val="F8F8F8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50">
                    <a:latin typeface="楷体_GB2312" panose="02010609030101010101" pitchFamily="49" charset="-122"/>
                    <a:ea typeface="楷体_GB2312" panose="02010609030101010101" pitchFamily="49" charset="-122"/>
                    <a:cs typeface="楷体_GB2312" panose="02010609030101010101" pitchFamily="49" charset="-122"/>
                  </a:endParaRPr>
                </a:p>
              </p:txBody>
            </p:sp>
          </p:grpSp>
        </p:grpSp>
        <p:sp>
          <p:nvSpPr>
            <p:cNvPr id="9" name="AutoShape 24"/>
            <p:cNvSpPr/>
            <p:nvPr/>
          </p:nvSpPr>
          <p:spPr bwMode="auto">
            <a:xfrm>
              <a:off x="2898" y="802"/>
              <a:ext cx="2467" cy="325"/>
            </a:xfrm>
            <a:prstGeom prst="callout2">
              <a:avLst>
                <a:gd name="adj1" fmla="val 22153"/>
                <a:gd name="adj2" fmla="val -1944"/>
                <a:gd name="adj3" fmla="val 22153"/>
                <a:gd name="adj4" fmla="val -12162"/>
                <a:gd name="adj5" fmla="val 265847"/>
                <a:gd name="adj6" fmla="val -22903"/>
              </a:avLst>
            </a:prstGeom>
            <a:noFill/>
            <a:ln w="9525" cmpd="sng">
              <a:solidFill>
                <a:srgbClr val="000000"/>
              </a:solidFill>
              <a:miter lim="800000"/>
              <a:headEnd type="diamond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33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1350" b="1">
                <a:solidFill>
                  <a:schemeClr val="accent2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endParaRPr>
            </a:p>
          </p:txBody>
        </p:sp>
        <p:sp>
          <p:nvSpPr>
            <p:cNvPr id="10" name="AutoShape 25"/>
            <p:cNvSpPr/>
            <p:nvPr/>
          </p:nvSpPr>
          <p:spPr bwMode="auto">
            <a:xfrm>
              <a:off x="2889" y="1251"/>
              <a:ext cx="2457" cy="329"/>
            </a:xfrm>
            <a:prstGeom prst="callout2">
              <a:avLst>
                <a:gd name="adj1" fmla="val 21884"/>
                <a:gd name="adj2" fmla="val -1954"/>
                <a:gd name="adj3" fmla="val 21884"/>
                <a:gd name="adj4" fmla="val -11843"/>
                <a:gd name="adj5" fmla="val 200306"/>
                <a:gd name="adj6" fmla="val -22060"/>
              </a:avLst>
            </a:prstGeom>
            <a:noFill/>
            <a:ln w="9525" cmpd="sng">
              <a:solidFill>
                <a:srgbClr val="000000"/>
              </a:solidFill>
              <a:miter lim="800000"/>
              <a:headEnd type="diamond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33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1350" b="1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endParaRPr>
            </a:p>
          </p:txBody>
        </p:sp>
        <p:sp>
          <p:nvSpPr>
            <p:cNvPr id="11" name="AutoShape 26"/>
            <p:cNvSpPr/>
            <p:nvPr/>
          </p:nvSpPr>
          <p:spPr bwMode="auto">
            <a:xfrm>
              <a:off x="2884" y="2099"/>
              <a:ext cx="2435" cy="283"/>
            </a:xfrm>
            <a:prstGeom prst="callout2">
              <a:avLst>
                <a:gd name="adj1" fmla="val 25440"/>
                <a:gd name="adj2" fmla="val -1972"/>
                <a:gd name="adj3" fmla="val 25440"/>
                <a:gd name="adj4" fmla="val -13551"/>
                <a:gd name="adj5" fmla="val 107773"/>
                <a:gd name="adj6" fmla="val -25505"/>
              </a:avLst>
            </a:prstGeom>
            <a:noFill/>
            <a:ln w="9525" cmpd="sng">
              <a:solidFill>
                <a:srgbClr val="000000"/>
              </a:solidFill>
              <a:miter lim="800000"/>
              <a:headEnd type="diamond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33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1350" b="1">
                <a:solidFill>
                  <a:schemeClr val="hlink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endParaRPr>
            </a:p>
          </p:txBody>
        </p:sp>
        <p:sp>
          <p:nvSpPr>
            <p:cNvPr id="12" name="AutoShape 27"/>
            <p:cNvSpPr/>
            <p:nvPr/>
          </p:nvSpPr>
          <p:spPr bwMode="auto">
            <a:xfrm>
              <a:off x="2884" y="1693"/>
              <a:ext cx="2444" cy="304"/>
            </a:xfrm>
            <a:prstGeom prst="callout2">
              <a:avLst>
                <a:gd name="adj1" fmla="val 23685"/>
                <a:gd name="adj2" fmla="val -1963"/>
                <a:gd name="adj3" fmla="val 23685"/>
                <a:gd name="adj4" fmla="val -13218"/>
                <a:gd name="adj5" fmla="val 157894"/>
                <a:gd name="adj6" fmla="val -24755"/>
              </a:avLst>
            </a:prstGeom>
            <a:noFill/>
            <a:ln w="9525" cmpd="sng">
              <a:solidFill>
                <a:srgbClr val="000000"/>
              </a:solidFill>
              <a:miter lim="800000"/>
              <a:headEnd type="diamond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33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1350" b="1">
                <a:solidFill>
                  <a:schemeClr val="accent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endParaRPr>
            </a:p>
          </p:txBody>
        </p:sp>
        <p:sp>
          <p:nvSpPr>
            <p:cNvPr id="13" name="AutoShape 28"/>
            <p:cNvSpPr>
              <a:spLocks noChangeArrowheads="1"/>
            </p:cNvSpPr>
            <p:nvPr/>
          </p:nvSpPr>
          <p:spPr bwMode="auto">
            <a:xfrm rot="21055880">
              <a:off x="270" y="1364"/>
              <a:ext cx="248" cy="1210"/>
            </a:xfrm>
            <a:prstGeom prst="upArrow">
              <a:avLst>
                <a:gd name="adj1" fmla="val 50194"/>
                <a:gd name="adj2" fmla="val 74947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135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endParaRPr>
            </a:p>
          </p:txBody>
        </p:sp>
        <p:sp>
          <p:nvSpPr>
            <p:cNvPr id="14" name="Rectangle 29"/>
            <p:cNvSpPr>
              <a:spLocks noChangeArrowheads="1"/>
            </p:cNvSpPr>
            <p:nvPr/>
          </p:nvSpPr>
          <p:spPr bwMode="auto">
            <a:xfrm>
              <a:off x="0" y="2671"/>
              <a:ext cx="98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5000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</a:pPr>
              <a:endParaRPr lang="zh-CN" altLang="en-US" sz="120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endParaRPr>
            </a:p>
          </p:txBody>
        </p:sp>
        <p:pic>
          <p:nvPicPr>
            <p:cNvPr id="15" name="Picture 30" descr="num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" y="0"/>
              <a:ext cx="1542" cy="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4806315" y="3242310"/>
            <a:ext cx="2562225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295E9F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同学们，今天我们学习了哪些知识</a:t>
            </a:r>
            <a:r>
              <a:rPr lang="en-US" altLang="zh-CN" sz="3200" b="1" dirty="0">
                <a:solidFill>
                  <a:srgbClr val="295E9F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?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1056085" y="1140799"/>
            <a:ext cx="6566297" cy="707686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课堂练习</a:t>
            </a: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356235" y="1628775"/>
            <a:ext cx="8430895" cy="41503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1.</a:t>
            </a:r>
            <a:r>
              <a:rPr lang="zh-CN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导航软件需要及时更新地图版本，使得规划的路线尽可能准确。这主要体现了信息的</a:t>
            </a:r>
            <a:r>
              <a:rPr lang="en-US" altLang="zh-CN" sz="2000" b="1" dirty="0">
                <a:solidFill>
                  <a:srgbClr val="466E8C"/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</a:rPr>
              <a:t>______</a:t>
            </a:r>
            <a:r>
              <a:rPr lang="zh-CN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特征。</a:t>
            </a:r>
            <a:endParaRPr lang="zh-CN" altLang="zh-CN" sz="2000" b="1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A.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载体依附性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B.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时效性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C.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共享性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D.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不确定性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2.</a:t>
            </a:r>
            <a:r>
              <a:rPr lang="zh-CN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名著《三国演义》被不同的人从图书馆里借阅，网上登载的文章《红与黑》被数以万计</a:t>
            </a:r>
            <a:r>
              <a:rPr lang="zh-CN" altLang="zh-CN" sz="2000" b="1" dirty="0" smtClean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的</a:t>
            </a:r>
            <a:r>
              <a:rPr lang="zh-CN" altLang="en-US" sz="2000" b="1" dirty="0" smtClean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读者</a:t>
            </a:r>
            <a:r>
              <a:rPr lang="zh-CN" altLang="zh-CN" sz="2000" b="1" dirty="0" smtClean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不断</a:t>
            </a:r>
            <a:r>
              <a:rPr lang="zh-CN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地点击查看。这都说明信息具有</a:t>
            </a:r>
            <a:r>
              <a:rPr lang="en-US" altLang="zh-CN" sz="2000" b="1" dirty="0">
                <a:solidFill>
                  <a:srgbClr val="466E8C"/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</a:rPr>
              <a:t>______</a:t>
            </a:r>
            <a:r>
              <a:rPr lang="zh-CN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的特点。</a:t>
            </a:r>
            <a:endParaRPr lang="zh-CN" altLang="zh-CN" sz="2000" b="1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A.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可压缩性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B.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共享性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C.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时效性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D.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不完全性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3.</a:t>
            </a:r>
            <a:r>
              <a:rPr lang="zh-CN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关于信息，下列说法正确的是</a:t>
            </a:r>
            <a:r>
              <a:rPr lang="en-US" altLang="zh-CN" sz="2000" b="1" dirty="0">
                <a:solidFill>
                  <a:srgbClr val="466E8C"/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</a:rPr>
              <a:t>______</a:t>
            </a:r>
            <a:r>
              <a:rPr lang="zh-CN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。</a:t>
            </a:r>
          </a:p>
          <a:p>
            <a:pPr marL="0" indent="0"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A.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信息可以不依赖于载体而独立存在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B.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信息是发展到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21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世纪才出现的</a:t>
            </a:r>
            <a:endParaRPr lang="en-US" altLang="zh-CN" sz="2000" b="1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C.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两个人进行交谈或讨论也是在互相传递</a:t>
            </a:r>
            <a:r>
              <a:rPr lang="zh-CN" altLang="zh-CN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信息</a:t>
            </a:r>
            <a:endParaRPr lang="en-US" altLang="zh-CN" sz="2000" b="1" dirty="0" smtClean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D.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同一条信息对所有人都有相同的价值</a:t>
            </a:r>
          </a:p>
          <a:p>
            <a:endParaRPr lang="zh-CN" altLang="zh-CN" sz="2000" b="1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9001" y="1968552"/>
            <a:ext cx="64293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B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33703" y="4286619"/>
            <a:ext cx="64293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77894" y="3320943"/>
            <a:ext cx="64293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B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521970" y="1652905"/>
            <a:ext cx="8544560" cy="518668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4.</a:t>
            </a:r>
            <a:r>
              <a:rPr lang="zh-CN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以下哪种方法</a:t>
            </a:r>
            <a:r>
              <a:rPr lang="en-US" altLang="zh-CN" sz="2000" b="1" dirty="0">
                <a:solidFill>
                  <a:srgbClr val="466E8C"/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</a:rPr>
              <a:t>______</a:t>
            </a:r>
            <a:r>
              <a:rPr lang="zh-CN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有助于甄别信息的准确性。</a:t>
            </a:r>
            <a:endParaRPr lang="zh-CN" altLang="zh-CN" sz="2000" b="1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  ① 根据信息来源途径判别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  ② 不盲目地相信得到的信息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  ③ 从多渠道获取信息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  ④ 根据原有经验判别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  ⑤ 向权威机构核实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A.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①②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B.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③④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C.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①②③④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D.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①②③④⑤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5.</a:t>
            </a:r>
            <a:r>
              <a:rPr lang="zh-CN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下列关于数据和信息的说法正确的是</a:t>
            </a:r>
            <a:r>
              <a:rPr lang="en-US" altLang="zh-CN" sz="2000" b="1" dirty="0">
                <a:solidFill>
                  <a:srgbClr val="466E8C"/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</a:rPr>
              <a:t>______</a:t>
            </a:r>
            <a:r>
              <a:rPr lang="zh-CN" altLang="zh-CN" sz="2000" b="1" dirty="0" smtClean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。</a:t>
            </a:r>
            <a:endParaRPr lang="zh-CN" altLang="zh-CN" sz="2000" b="1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A.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数据是信息的载体，数据是信息所表示的意义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B.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数据是信息的载体，信息是数据所表示的意义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C.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信息是数据的载体，数据是信息所表示的意义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D.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信息是数据的载体，信息是数据所表示的意义</a:t>
            </a:r>
          </a:p>
          <a:p>
            <a:pPr>
              <a:spcBef>
                <a:spcPts val="0"/>
              </a:spcBef>
            </a:pPr>
            <a:endParaRPr lang="zh-CN" altLang="zh-CN" sz="2000" b="1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04730" y="1627867"/>
            <a:ext cx="64293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63321" y="4439881"/>
            <a:ext cx="64293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B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1056085" y="1140799"/>
            <a:ext cx="6566297" cy="707686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课堂练习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en-US" altLang="zh-CN" sz="2000" dirty="0" smtClean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04997" y="3044278"/>
            <a:ext cx="533400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effectLst/>
                <a:ea typeface="楷体_GB2312" panose="02010609030101010101" pitchFamily="49" charset="-122"/>
                <a:cs typeface="楷体_GB2312" panose="02010609030101010101" pitchFamily="49" charset="-122"/>
              </a:rPr>
              <a:t>1.1.2 </a:t>
            </a:r>
            <a:r>
              <a:rPr lang="zh-CN" altLang="en-US" dirty="0" smtClean="0">
                <a:solidFill>
                  <a:schemeClr val="bg1"/>
                </a:solidFill>
                <a:effectLst/>
                <a:ea typeface="楷体_GB2312" panose="02010609030101010101" pitchFamily="49" charset="-122"/>
                <a:cs typeface="楷体_GB2312" panose="02010609030101010101" pitchFamily="49" charset="-122"/>
              </a:rPr>
              <a:t>认识</a:t>
            </a:r>
            <a:r>
              <a:rPr lang="zh-CN" altLang="en-US" dirty="0">
                <a:solidFill>
                  <a:schemeClr val="bg1"/>
                </a:solidFill>
                <a:effectLst/>
                <a:ea typeface="楷体_GB2312" panose="02010609030101010101" pitchFamily="49" charset="-122"/>
                <a:cs typeface="楷体_GB2312" panose="02010609030101010101" pitchFamily="49" charset="-122"/>
              </a:rPr>
              <a:t>信息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3573145" y="1343660"/>
            <a:ext cx="1997710" cy="530225"/>
          </a:xfr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天气预报</a:t>
            </a:r>
          </a:p>
        </p:txBody>
      </p:sp>
      <p:pic>
        <p:nvPicPr>
          <p:cNvPr id="5" name="内容占位符 4" descr="C:\Users\liuzhaobin\Desktop\图片6.png图片6"/>
          <p:cNvPicPr>
            <a:picLocks noGrp="1"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5050" y="1988185"/>
            <a:ext cx="7074535" cy="4413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1588135" y="1494790"/>
            <a:ext cx="5948680" cy="607695"/>
          </a:xfrm>
        </p:spPr>
        <p:txBody>
          <a:bodyPr vert="horz"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  <a:sym typeface="+mn-ea"/>
              </a:rPr>
              <a:t>思考活动：理解信息的涵义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5910" y="2582466"/>
            <a:ext cx="2340864" cy="165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标题 1"/>
          <p:cNvSpPr txBox="1"/>
          <p:nvPr/>
        </p:nvSpPr>
        <p:spPr>
          <a:xfrm>
            <a:off x="1751965" y="4523105"/>
            <a:ext cx="5768340" cy="110871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阅读教科书中的三个事例，填写事例信息分析</a:t>
            </a:r>
            <a:r>
              <a:rPr lang="zh-CN" altLang="en-US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表。</a:t>
            </a:r>
            <a:endParaRPr lang="zh-CN" altLang="en-US" sz="2000" b="1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</p:txBody>
      </p:sp>
      <p:pic>
        <p:nvPicPr>
          <p:cNvPr id="6" name="图片 5" descr="活字印刷_看图王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7675" y="2582228"/>
            <a:ext cx="2666048" cy="1660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内容占位符 4"/>
          <p:cNvPicPr>
            <a:picLocks noGrp="1"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8182" y="2582646"/>
            <a:ext cx="2471785" cy="16486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57250" y="1450975"/>
            <a:ext cx="7429500" cy="573405"/>
          </a:xfrm>
        </p:spPr>
        <p:txBody>
          <a:bodyPr vert="horz"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  <a:sym typeface="+mn-ea"/>
              </a:rPr>
              <a:t>信息的概念</a:t>
            </a: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857250" y="2862580"/>
            <a:ext cx="7429500" cy="128778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</a:t>
            </a:r>
            <a:r>
              <a:rPr lang="zh-CN" altLang="en-US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依附字符</a:t>
            </a:r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、图像和音频</a:t>
            </a:r>
            <a:r>
              <a:rPr lang="zh-CN" altLang="en-US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等载体</a:t>
            </a:r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，通过各种途径进行传播，能够帮助获取者了解情况、形成判断或作出决策的内容可以称之为信息。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857250" y="1720215"/>
            <a:ext cx="7429500" cy="99441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</a:t>
            </a:r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当人们获取各种形式的信息后，经过分析、判断与理解，把它们变成知识或引发相应的行为，此时信息便发生了作用。</a:t>
            </a:r>
          </a:p>
          <a:p>
            <a:pPr marL="0" indent="0">
              <a:buNone/>
            </a:pPr>
            <a:endParaRPr lang="zh-CN" altLang="en-US" sz="2000" b="1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</p:txBody>
      </p:sp>
      <p:pic>
        <p:nvPicPr>
          <p:cNvPr id="2" name="图片 1" descr="2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65558" y="3085148"/>
            <a:ext cx="2397443" cy="24012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 descr="3mg"/>
          <p:cNvPicPr>
            <a:picLocks noChangeAspect="1"/>
          </p:cNvPicPr>
          <p:nvPr/>
        </p:nvPicPr>
        <p:blipFill>
          <a:blip r:embed="rId3" cstate="print"/>
          <a:srcRect l="5644" t="2380" r="10818" b="3570"/>
          <a:stretch>
            <a:fillRect/>
          </a:stretch>
        </p:blipFill>
        <p:spPr>
          <a:xfrm>
            <a:off x="4296410" y="3156585"/>
            <a:ext cx="1691640" cy="2258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 descr="tim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620" y="3262789"/>
            <a:ext cx="3529965" cy="2046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57250" y="1494790"/>
            <a:ext cx="7429500" cy="573405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信息的特征</a:t>
            </a: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857250" y="2363470"/>
            <a:ext cx="7429500" cy="246634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1.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信息的表示、传播和存储需要依附于某种载体，用来反映其内容和</a:t>
            </a:r>
            <a:r>
              <a:rPr lang="zh-CN" altLang="zh-CN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含义</a:t>
            </a:r>
            <a:r>
              <a:rPr lang="zh-CN" altLang="en-US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。</a:t>
            </a:r>
            <a:endParaRPr lang="en-US" altLang="zh-CN" sz="2000" b="1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 marL="0" indent="0" fontAlgn="auto">
              <a:buNone/>
            </a:pP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2.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信息的传递和共享体现了信息的</a:t>
            </a:r>
            <a:r>
              <a:rPr lang="zh-CN" altLang="zh-CN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意义</a:t>
            </a:r>
            <a:r>
              <a:rPr lang="zh-CN" altLang="en-US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。</a:t>
            </a:r>
            <a:endParaRPr lang="en-US" altLang="zh-CN" sz="2000" b="1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 marL="0" indent="0" fontAlgn="auto">
              <a:buNone/>
            </a:pP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3.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信息的产生和利用具有</a:t>
            </a:r>
            <a:r>
              <a:rPr lang="zh-CN" altLang="zh-CN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时效性</a:t>
            </a:r>
            <a:r>
              <a:rPr lang="zh-CN" altLang="en-US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。</a:t>
            </a:r>
            <a:endParaRPr lang="en-US" altLang="zh-CN" sz="2000" b="1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 marL="0" indent="0" fontAlgn="auto">
              <a:buNone/>
            </a:pP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    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4.</a:t>
            </a: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信息的价值和效用因人而异。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1895475" y="5043805"/>
            <a:ext cx="5334000" cy="1130935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信息不能独立存在，需要依附于一定的</a:t>
            </a:r>
            <a:r>
              <a:rPr lang="zh-CN" altLang="zh-CN" sz="2000" b="1" dirty="0" smtClean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载体。</a:t>
            </a:r>
            <a:endParaRPr lang="zh-CN" altLang="zh-CN" sz="2000" b="1" dirty="0">
              <a:solidFill>
                <a:srgbClr val="FF0000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 marL="0" indent="0" fontAlgn="auto">
              <a:buNone/>
            </a:pPr>
            <a:r>
              <a:rPr lang="zh-CN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同一个信息可以依附于不同的载体。</a:t>
            </a:r>
          </a:p>
        </p:txBody>
      </p:sp>
      <p:pic>
        <p:nvPicPr>
          <p:cNvPr id="4" name="图片 3" descr="5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1823" y="2258695"/>
            <a:ext cx="2820353" cy="22064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文本框 1"/>
          <p:cNvSpPr txBox="1"/>
          <p:nvPr/>
        </p:nvSpPr>
        <p:spPr>
          <a:xfrm>
            <a:off x="574040" y="1570355"/>
            <a:ext cx="835152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 cap="all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  <a:sym typeface="+mn-ea"/>
              </a:rPr>
              <a:t>信息的表示、传播和存储需要依附于某种载体，用来反映其内容和含义。</a:t>
            </a:r>
            <a:endParaRPr lang="zh-CN" altLang="en-US" sz="2000" b="1" cap="all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</p:txBody>
      </p:sp>
      <p:sp>
        <p:nvSpPr>
          <p:cNvPr id="6" name="等腰三角形 8"/>
          <p:cNvSpPr/>
          <p:nvPr/>
        </p:nvSpPr>
        <p:spPr>
          <a:xfrm rot="5400000">
            <a:off x="390358" y="168688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/>
          <p:nvPr/>
        </p:nvSpPr>
        <p:spPr>
          <a:xfrm>
            <a:off x="819150" y="2401570"/>
            <a:ext cx="766953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defTabSz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defTabSz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defTabSz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defTabSz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 defTabSz="914400"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 defTabSz="914400"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 defTabSz="914400"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 defTabSz="914400"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r>
              <a:rPr lang="en-US" altLang="zh-CN" dirty="0"/>
              <a:t>    </a:t>
            </a:r>
            <a:r>
              <a:rPr lang="zh-CN" altLang="en-US" dirty="0"/>
              <a:t>朝鲜战争前，美国某研究机构向美国国防部</a:t>
            </a:r>
            <a:r>
              <a:rPr lang="zh-CN" altLang="en-US" dirty="0" smtClean="0"/>
              <a:t>推销了一</a:t>
            </a:r>
            <a:r>
              <a:rPr lang="zh-CN" altLang="en-US" dirty="0"/>
              <a:t>份秘密报告，其主题词只有</a:t>
            </a:r>
            <a:r>
              <a:rPr lang="en-US" altLang="zh-CN" dirty="0"/>
              <a:t>7</a:t>
            </a:r>
            <a:r>
              <a:rPr lang="zh-CN" altLang="en-US" dirty="0"/>
              <a:t>个字，要价</a:t>
            </a:r>
            <a:r>
              <a:rPr lang="en-US" altLang="zh-CN" dirty="0"/>
              <a:t>150</a:t>
            </a:r>
            <a:r>
              <a:rPr lang="zh-CN" altLang="en-US" dirty="0"/>
              <a:t>万美元。美国国防部认为是敲诈，不予理睬，结果“在错误的时间，在错误的地点，与错误的敌人进行了一场错误的战争”。战争结束之后，国防部才想起那份报告，要来一看，追悔莫急。</a:t>
            </a:r>
          </a:p>
          <a:p>
            <a:endParaRPr lang="zh-CN" altLang="en-US" dirty="0"/>
          </a:p>
        </p:txBody>
      </p:sp>
      <p:pic>
        <p:nvPicPr>
          <p:cNvPr id="33801" name="WordAr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160" y="4022884"/>
            <a:ext cx="3985260" cy="1613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任意多边形 16"/>
          <p:cNvSpPr/>
          <p:nvPr/>
        </p:nvSpPr>
        <p:spPr>
          <a:xfrm rot="10800000" flipH="1">
            <a:off x="232996" y="2188549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3798" name="Picture 6" descr="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5701" y="5082064"/>
            <a:ext cx="3208973" cy="1543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9" name="Text Box 7"/>
          <p:cNvSpPr txBox="1"/>
          <p:nvPr/>
        </p:nvSpPr>
        <p:spPr>
          <a:xfrm>
            <a:off x="5488940" y="5622925"/>
            <a:ext cx="23628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那</a:t>
            </a:r>
            <a:r>
              <a:rPr lang="en-US" altLang="zh-CN" sz="2400" b="1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7</a:t>
            </a:r>
            <a:r>
              <a:rPr lang="zh-CN" altLang="en-US" sz="2400" b="1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个字是什么？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4040" y="1475105"/>
            <a:ext cx="37566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b="1" cap="all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  <a:sym typeface="+mn-ea"/>
              </a:rPr>
              <a:t>信息的产生和利用具有时效性。</a:t>
            </a:r>
            <a:endParaRPr lang="zh-CN" altLang="en-US" sz="2000" b="1" cap="all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</p:txBody>
      </p:sp>
      <p:sp>
        <p:nvSpPr>
          <p:cNvPr id="6" name="等腰三角形 8"/>
          <p:cNvSpPr/>
          <p:nvPr/>
        </p:nvSpPr>
        <p:spPr>
          <a:xfrm rot="5400000">
            <a:off x="390358" y="159163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/>
      <p:bldP spid="3379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17</TotalTime>
  <Words>880</Words>
  <Application>Microsoft Office PowerPoint</Application>
  <PresentationFormat>全屏显示(4:3)</PresentationFormat>
  <Paragraphs>59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楷体_GB2312</vt:lpstr>
      <vt:lpstr>宋体</vt:lpstr>
      <vt:lpstr>微软雅黑</vt:lpstr>
      <vt:lpstr>Arial</vt:lpstr>
      <vt:lpstr>Calibri</vt:lpstr>
      <vt:lpstr>Times New Roman</vt:lpstr>
      <vt:lpstr>Tw Cen MT</vt:lpstr>
      <vt:lpstr>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认识信息</dc:title>
  <dc:creator>志开 王</dc:creator>
  <cp:lastModifiedBy>Microsoft 帐户</cp:lastModifiedBy>
  <cp:revision>53</cp:revision>
  <dcterms:created xsi:type="dcterms:W3CDTF">2019-06-02T09:22:00Z</dcterms:created>
  <dcterms:modified xsi:type="dcterms:W3CDTF">2020-04-02T18:42:57Z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